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24"/>
  </p:notesMasterIdLst>
  <p:sldIdLst>
    <p:sldId id="256" r:id="rId2"/>
    <p:sldId id="303" r:id="rId3"/>
    <p:sldId id="261" r:id="rId4"/>
    <p:sldId id="312" r:id="rId5"/>
    <p:sldId id="298" r:id="rId6"/>
    <p:sldId id="313" r:id="rId7"/>
    <p:sldId id="314" r:id="rId8"/>
    <p:sldId id="304" r:id="rId9"/>
    <p:sldId id="306" r:id="rId10"/>
    <p:sldId id="264" r:id="rId11"/>
    <p:sldId id="302" r:id="rId12"/>
    <p:sldId id="300" r:id="rId13"/>
    <p:sldId id="305" r:id="rId14"/>
    <p:sldId id="315" r:id="rId15"/>
    <p:sldId id="317" r:id="rId16"/>
    <p:sldId id="316" r:id="rId17"/>
    <p:sldId id="326" r:id="rId18"/>
    <p:sldId id="318" r:id="rId19"/>
    <p:sldId id="321" r:id="rId20"/>
    <p:sldId id="320" r:id="rId21"/>
    <p:sldId id="322" r:id="rId22"/>
    <p:sldId id="323" r:id="rId23"/>
  </p:sldIdLst>
  <p:sldSz cx="9144000" cy="6858000" type="screen4x3"/>
  <p:notesSz cx="6858000" cy="9144000"/>
  <p:defaultTextStyle>
    <a:defPPr>
      <a:defRPr lang="ar-SA"/>
    </a:defPPr>
    <a:lvl1pPr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5pPr>
    <a:lvl6pPr marL="22860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6pPr>
    <a:lvl7pPr marL="27432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7pPr>
    <a:lvl8pPr marL="32004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8pPr>
    <a:lvl9pPr marL="36576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79" autoAdjust="0"/>
    <p:restoredTop sz="94718" autoAdjust="0"/>
  </p:normalViewPr>
  <p:slideViewPr>
    <p:cSldViewPr>
      <p:cViewPr varScale="1">
        <p:scale>
          <a:sx n="102" d="100"/>
          <a:sy n="102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010EE5-4CDC-4F1B-B3DD-B2DA55874B0B}" type="datetimeFigureOut">
              <a:rPr lang="en-US"/>
              <a:pPr>
                <a:defRPr/>
              </a:pPr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D6509A-E47A-4305-97EB-F4E71A9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5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7463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0">
                <a:solidFill>
                  <a:schemeClr val="tx1"/>
                </a:solidFill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385888"/>
            <a:ext cx="9144000" cy="2159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-7938" y="6135688"/>
            <a:ext cx="9144001" cy="10795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1031" name="Picture 10" descr="utl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8"/>
          <p:cNvSpPr txBox="1">
            <a:spLocks noChangeArrowheads="1"/>
          </p:cNvSpPr>
          <p:nvPr userDrawn="1"/>
        </p:nvSpPr>
        <p:spPr bwMode="auto">
          <a:xfrm>
            <a:off x="179388" y="62372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>
              <a:defRPr/>
            </a:pPr>
            <a:fld id="{6F00F273-A5EF-4831-8DF9-0E22E5D66D22}" type="slidenum">
              <a:rPr lang="en-US" altLang="en-US" sz="1800" smtClean="0"/>
              <a:pPr>
                <a:defRPr/>
              </a:pPr>
              <a:t>‹#›</a:t>
            </a:fld>
            <a:endParaRPr lang="en-US" altLang="en-US" sz="18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12.m4a"/><Relationship Id="rId7" Type="http://schemas.openxmlformats.org/officeDocument/2006/relationships/image" Target="../media/image25.png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4.m4a"/><Relationship Id="rId7" Type="http://schemas.openxmlformats.org/officeDocument/2006/relationships/image" Target="../media/image30.png"/><Relationship Id="rId2" Type="http://schemas.microsoft.com/office/2007/relationships/media" Target="../media/media14.m4a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2.png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2.png"/><Relationship Id="rId2" Type="http://schemas.microsoft.com/office/2007/relationships/media" Target="../media/media17.m4a"/><Relationship Id="rId1" Type="http://schemas.openxmlformats.org/officeDocument/2006/relationships/tags" Target="../tags/tag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2.png"/><Relationship Id="rId2" Type="http://schemas.microsoft.com/office/2007/relationships/media" Target="../media/media18.m4a"/><Relationship Id="rId1" Type="http://schemas.openxmlformats.org/officeDocument/2006/relationships/tags" Target="../tags/tag15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37.emf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media20.m4a"/><Relationship Id="rId7" Type="http://schemas.openxmlformats.org/officeDocument/2006/relationships/image" Target="../media/image40.png"/><Relationship Id="rId2" Type="http://schemas.microsoft.com/office/2007/relationships/media" Target="../media/media20.m4a"/><Relationship Id="rId1" Type="http://schemas.openxmlformats.org/officeDocument/2006/relationships/tags" Target="../tags/tag17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1.m4a"/><Relationship Id="rId7" Type="http://schemas.openxmlformats.org/officeDocument/2006/relationships/image" Target="../media/image46.png"/><Relationship Id="rId2" Type="http://schemas.microsoft.com/office/2007/relationships/media" Target="../media/media21.m4a"/><Relationship Id="rId1" Type="http://schemas.openxmlformats.org/officeDocument/2006/relationships/tags" Target="../tags/tag18.xml"/><Relationship Id="rId6" Type="http://schemas.openxmlformats.org/officeDocument/2006/relationships/image" Target="../media/image45.png"/><Relationship Id="rId5" Type="http://schemas.openxmlformats.org/officeDocument/2006/relationships/image" Target="../media/image44.emf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2.m4a"/><Relationship Id="rId7" Type="http://schemas.openxmlformats.org/officeDocument/2006/relationships/image" Target="../media/image49.png"/><Relationship Id="rId2" Type="http://schemas.microsoft.com/office/2007/relationships/media" Target="../media/media22.m4a"/><Relationship Id="rId1" Type="http://schemas.openxmlformats.org/officeDocument/2006/relationships/tags" Target="../tags/tag1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11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9.m4a"/><Relationship Id="rId7" Type="http://schemas.openxmlformats.org/officeDocument/2006/relationships/image" Target="../media/image17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4246" y="2564904"/>
            <a:ext cx="8026945" cy="1470025"/>
          </a:xfrm>
        </p:spPr>
        <p:txBody>
          <a:bodyPr anchor="ctr"/>
          <a:lstStyle/>
          <a:p>
            <a:pPr eaLnBrk="1" hangingPunct="1"/>
            <a:r>
              <a:rPr lang="fa-IR" altLang="en-US" sz="4400" dirty="0" smtClean="0">
                <a:cs typeface="B Titr" panose="00000700000000000000" pitchFamily="2" charset="-78"/>
              </a:rPr>
              <a:t>دو قطبی ها</a:t>
            </a: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>به هم پیوستن دو قطبی ها</a:t>
            </a:r>
            <a:endParaRPr lang="en-US" altLang="en-US" sz="3600" dirty="0" smtClean="0">
              <a:cs typeface="B Titr" panose="00000700000000000000" pitchFamily="2" charset="-78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19475" y="5300663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a-IR" altLang="en-US" sz="1800" b="0">
                <a:cs typeface="B Titr" panose="00000700000000000000" pitchFamily="2" charset="-78"/>
              </a:rPr>
              <a:t>امیر عباس شایگانی اکمل</a:t>
            </a:r>
            <a:endParaRPr lang="en-US" altLang="en-US" sz="1800" b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60"/>
    </mc:Choice>
    <mc:Fallback>
      <p:transition spd="slow" advTm="77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تست برونی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48" y="1700808"/>
            <a:ext cx="2762250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6" y="1988840"/>
            <a:ext cx="2914650" cy="2619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41636" y="4843097"/>
            <a:ext cx="9144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اگر </a:t>
            </a:r>
            <a:r>
              <a:rPr lang="en-US" sz="2800" b="0" dirty="0" smtClean="0">
                <a:cs typeface="B Nazanin" panose="00000400000000000000" pitchFamily="2" charset="-78"/>
              </a:rPr>
              <a:t>v1</a:t>
            </a:r>
            <a:r>
              <a:rPr lang="fa-IR" sz="2800" b="0" dirty="0" smtClean="0">
                <a:cs typeface="B Nazanin" panose="00000400000000000000" pitchFamily="2" charset="-78"/>
              </a:rPr>
              <a:t> و  </a:t>
            </a:r>
            <a:r>
              <a:rPr lang="en-US" sz="2800" b="0" dirty="0" smtClean="0">
                <a:cs typeface="B Nazanin" panose="00000400000000000000" pitchFamily="2" charset="-78"/>
              </a:rPr>
              <a:t>v2</a:t>
            </a:r>
            <a:r>
              <a:rPr lang="fa-IR" sz="2800" b="0" dirty="0" smtClean="0">
                <a:cs typeface="B Nazanin" panose="00000400000000000000" pitchFamily="2" charset="-78"/>
              </a:rPr>
              <a:t> صفر باشند آنگاه </a:t>
            </a:r>
            <a:r>
              <a:rPr lang="fa-IR" sz="2800" b="0" dirty="0" err="1" smtClean="0">
                <a:cs typeface="B Nazanin" panose="00000400000000000000" pitchFamily="2" charset="-78"/>
              </a:rPr>
              <a:t>ماتریس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هایبرید</a:t>
            </a:r>
            <a:r>
              <a:rPr lang="fa-IR" sz="2800" b="0" dirty="0" smtClean="0">
                <a:cs typeface="B Nazanin" panose="00000400000000000000" pitchFamily="2" charset="-78"/>
              </a:rPr>
              <a:t> دو قطبی حاصل از جمع </a:t>
            </a:r>
            <a:r>
              <a:rPr lang="fa-IR" sz="2800" b="0" dirty="0" err="1" smtClean="0">
                <a:cs typeface="B Nazanin" panose="00000400000000000000" pitchFamily="2" charset="-78"/>
              </a:rPr>
              <a:t>ماتریس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هایبرید</a:t>
            </a:r>
            <a:r>
              <a:rPr lang="fa-IR" sz="2800" b="0" dirty="0" smtClean="0">
                <a:cs typeface="B Nazanin" panose="00000400000000000000" pitchFamily="2" charset="-78"/>
              </a:rPr>
              <a:t> دو قطبی </a:t>
            </a:r>
            <a:r>
              <a:rPr lang="en-US" sz="2800" b="0" dirty="0" smtClean="0">
                <a:cs typeface="B Nazanin" panose="00000400000000000000" pitchFamily="2" charset="-78"/>
              </a:rPr>
              <a:t>A</a:t>
            </a:r>
            <a:r>
              <a:rPr lang="fa-IR" sz="2800" b="0" dirty="0" smtClean="0">
                <a:cs typeface="B Nazanin" panose="00000400000000000000" pitchFamily="2" charset="-78"/>
              </a:rPr>
              <a:t> و </a:t>
            </a:r>
            <a:r>
              <a:rPr lang="en-US" sz="2800" b="0" dirty="0" smtClean="0">
                <a:cs typeface="B Nazanin" panose="00000400000000000000" pitchFamily="2" charset="-78"/>
              </a:rPr>
              <a:t>B</a:t>
            </a:r>
            <a:r>
              <a:rPr lang="fa-IR" sz="2800" b="0" dirty="0" smtClean="0">
                <a:cs typeface="B Nazanin" panose="00000400000000000000" pitchFamily="2" charset="-78"/>
              </a:rPr>
              <a:t> بدست خواهد آمد.</a:t>
            </a:r>
            <a:endParaRPr lang="fa-IR" sz="2800" b="0" dirty="0" smtClean="0">
              <a:cs typeface="B Nazanin" panose="00000400000000000000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14"/>
    </mc:Choice>
    <mc:Fallback>
      <p:transition spd="slow" advTm="37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استفاده از ترانسفورماتور برای تحقق تست برونی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1700808"/>
            <a:ext cx="5921840" cy="42462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59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34"/>
    </mc:Choice>
    <mc:Fallback>
      <p:transition spd="slow" advTm="30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اتصال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کاسکاد</a:t>
            </a:r>
            <a:r>
              <a:rPr lang="fa-IR" altLang="en-US" sz="3200" dirty="0" smtClean="0">
                <a:cs typeface="0 Titr Bold" panose="00000700000000000000" pitchFamily="2" charset="-78"/>
              </a:rPr>
              <a:t> یا پشت سر هم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25" y="1582852"/>
            <a:ext cx="7748736" cy="2624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00" y="4005064"/>
            <a:ext cx="2876550" cy="895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98" y="4962204"/>
            <a:ext cx="3162300" cy="895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024" y="4170477"/>
            <a:ext cx="4171950" cy="828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056" y="5224177"/>
            <a:ext cx="3790950" cy="79057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77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80"/>
    </mc:Choice>
    <mc:Fallback>
      <p:transition spd="slow" advTm="58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مثال: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ماتریس</a:t>
            </a:r>
            <a:r>
              <a:rPr lang="fa-IR" altLang="en-US" sz="3200" dirty="0" smtClean="0">
                <a:cs typeface="0 Titr Bold" panose="00000700000000000000" pitchFamily="2" charset="-78"/>
              </a:rPr>
              <a:t> </a:t>
            </a:r>
            <a:r>
              <a:rPr lang="en-US" altLang="en-US" sz="3200" dirty="0" smtClean="0">
                <a:cs typeface="0 Titr Bold" panose="00000700000000000000" pitchFamily="2" charset="-78"/>
              </a:rPr>
              <a:t>Y</a:t>
            </a:r>
            <a:r>
              <a:rPr lang="fa-IR" altLang="en-US" sz="3200" dirty="0" smtClean="0">
                <a:cs typeface="0 Titr Bold" panose="00000700000000000000" pitchFamily="2" charset="-78"/>
              </a:rPr>
              <a:t>؟ 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988840"/>
            <a:ext cx="7696200" cy="39814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39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33"/>
    </mc:Choice>
    <mc:Fallback>
      <p:transition spd="slow" advTm="16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5" y="4073020"/>
            <a:ext cx="3976500" cy="18659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203" y="1729133"/>
            <a:ext cx="4406292" cy="2279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4079985"/>
            <a:ext cx="4171481" cy="185903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209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3"/>
    </mc:Choice>
    <mc:Fallback>
      <p:transition spd="slow" advTm="25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تست برونی برای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1844824"/>
            <a:ext cx="5093940" cy="40850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650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92"/>
    </mc:Choice>
    <mc:Fallback>
      <p:transition spd="slow" advTm="68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700808"/>
            <a:ext cx="8784975" cy="18558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911" y="4221088"/>
            <a:ext cx="4448175" cy="16668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272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18"/>
    </mc:Choice>
    <mc:Fallback>
      <p:transition spd="slow" advTm="78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42" y="1720909"/>
            <a:ext cx="8923054" cy="1991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704" y="3921816"/>
            <a:ext cx="5067300" cy="20478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423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26"/>
    </mc:Choice>
    <mc:Fallback>
      <p:transition spd="slow" advTm="28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جواب نهایی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7" y="4264496"/>
            <a:ext cx="8658225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203" y="1729133"/>
            <a:ext cx="4406292" cy="227949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435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22"/>
    </mc:Choice>
    <mc:Fallback>
      <p:transition spd="slow" advTm="35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 از کنکور </a:t>
            </a:r>
            <a:r>
              <a:rPr lang="fa-IR" altLang="en-US" sz="3200" dirty="0" smtClean="0">
                <a:cs typeface="0 Titr Bold" panose="00000700000000000000" pitchFamily="2" charset="-78"/>
              </a:rPr>
              <a:t>98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1667621"/>
            <a:ext cx="5472608" cy="436743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153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85"/>
    </mc:Choice>
    <mc:Fallback>
      <p:transition spd="slow" advTm="64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به هم پیوستن سری دوقطبی ها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74" y="1813737"/>
            <a:ext cx="7382851" cy="413554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22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46"/>
    </mc:Choice>
    <mc:Fallback>
      <p:transition spd="slow" advTm="91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95536" y="1772816"/>
                <a:ext cx="1706365" cy="1122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 smtClean="0"/>
                  <a:t>T=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72816"/>
                <a:ext cx="1706365" cy="1122167"/>
              </a:xfrm>
              <a:prstGeom prst="rect">
                <a:avLst/>
              </a:prstGeom>
              <a:blipFill>
                <a:blip r:embed="rId5"/>
                <a:stretch>
                  <a:fillRect l="-1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572000" y="1772816"/>
                <a:ext cx="3711657" cy="1336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72816"/>
                <a:ext cx="3711657" cy="13360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51520" y="3535461"/>
                <a:ext cx="29285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35461"/>
                <a:ext cx="292855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51520" y="4307818"/>
                <a:ext cx="2978829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07818"/>
                <a:ext cx="2978829" cy="9251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759373" y="4393617"/>
                <a:ext cx="2910412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373" y="4393617"/>
                <a:ext cx="2910412" cy="921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716016" y="5456837"/>
                <a:ext cx="31738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𝟏𝟐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456837"/>
                <a:ext cx="3173818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87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23"/>
    </mc:Choice>
    <mc:Fallback>
      <p:transition spd="slow" advTm="104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844824"/>
            <a:ext cx="4066286" cy="29177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932040" y="2147965"/>
                <a:ext cx="2498453" cy="11221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 smtClean="0"/>
                  <a:t>Z=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e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147965"/>
                <a:ext cx="2498453" cy="1122167"/>
              </a:xfrm>
              <a:prstGeom prst="rect">
                <a:avLst/>
              </a:prstGeom>
              <a:blipFill>
                <a:blip r:embed="rId6"/>
                <a:stretch>
                  <a:fillRect l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572000" y="3435385"/>
                <a:ext cx="4265923" cy="19146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num>
                                  <m:den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num>
                                  <m:den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num>
                                  <m:den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35385"/>
                <a:ext cx="4265923" cy="19146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14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04"/>
    </mc:Choice>
    <mc:Fallback>
      <p:transition spd="slow" advTm="57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حل 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39552" y="1988840"/>
                <a:ext cx="3155672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𝟏𝟖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988840"/>
                <a:ext cx="3155672" cy="921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39552" y="3021034"/>
                <a:ext cx="2978828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21034"/>
                <a:ext cx="2978828" cy="921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860032" y="3028402"/>
                <a:ext cx="2978828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028402"/>
                <a:ext cx="2978828" cy="921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022248" y="5580592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گزینه </a:t>
            </a:r>
            <a:r>
              <a:rPr lang="fa-IR" sz="2400" dirty="0">
                <a:cs typeface="B Nazanin" panose="00000400000000000000" pitchFamily="2" charset="-78"/>
              </a:rPr>
              <a:t>3</a:t>
            </a:r>
            <a:r>
              <a:rPr lang="fa-IR" sz="2400" dirty="0" smtClean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صحیح است.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167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90"/>
    </mc:Choice>
    <mc:Fallback>
      <p:transition spd="slow" advTm="78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دو قطبی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50" y="4005064"/>
            <a:ext cx="612457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1773429"/>
            <a:ext cx="3619418" cy="202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229" y="5358802"/>
            <a:ext cx="3416584" cy="51847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99"/>
    </mc:Choice>
    <mc:Fallback>
      <p:transition spd="slow" advTm="54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تست برونی برای اتصال سری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772816"/>
            <a:ext cx="2638425" cy="2705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1853778"/>
            <a:ext cx="2847975" cy="2543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41636" y="4843097"/>
            <a:ext cx="9144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اگر </a:t>
            </a:r>
            <a:r>
              <a:rPr lang="en-US" sz="2800" b="0" dirty="0" smtClean="0">
                <a:cs typeface="B Nazanin" panose="00000400000000000000" pitchFamily="2" charset="-78"/>
              </a:rPr>
              <a:t>v1</a:t>
            </a:r>
            <a:r>
              <a:rPr lang="fa-IR" sz="2800" b="0" dirty="0" smtClean="0">
                <a:cs typeface="B Nazanin" panose="00000400000000000000" pitchFamily="2" charset="-78"/>
              </a:rPr>
              <a:t> و  </a:t>
            </a:r>
            <a:r>
              <a:rPr lang="en-US" sz="2800" b="0" dirty="0" smtClean="0">
                <a:cs typeface="B Nazanin" panose="00000400000000000000" pitchFamily="2" charset="-78"/>
              </a:rPr>
              <a:t>v2</a:t>
            </a:r>
            <a:r>
              <a:rPr lang="fa-IR" sz="2800" b="0" dirty="0" smtClean="0">
                <a:cs typeface="B Nazanin" panose="00000400000000000000" pitchFamily="2" charset="-78"/>
              </a:rPr>
              <a:t> صفر باشند آنگاه </a:t>
            </a:r>
            <a:r>
              <a:rPr lang="fa-IR" sz="2800" b="0" dirty="0" err="1" smtClean="0">
                <a:cs typeface="B Nazanin" panose="00000400000000000000" pitchFamily="2" charset="-78"/>
              </a:rPr>
              <a:t>ماتریس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امپدانس</a:t>
            </a:r>
            <a:r>
              <a:rPr lang="fa-IR" sz="2800" b="0" dirty="0" smtClean="0">
                <a:cs typeface="B Nazanin" panose="00000400000000000000" pitchFamily="2" charset="-78"/>
              </a:rPr>
              <a:t> دو قطبی حاصل از جمع </a:t>
            </a:r>
            <a:r>
              <a:rPr lang="fa-IR" sz="2800" b="0" dirty="0" err="1" smtClean="0">
                <a:cs typeface="B Nazanin" panose="00000400000000000000" pitchFamily="2" charset="-78"/>
              </a:rPr>
              <a:t>ماتریس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امپدانس</a:t>
            </a:r>
            <a:r>
              <a:rPr lang="fa-IR" sz="2800" b="0" dirty="0" smtClean="0">
                <a:cs typeface="B Nazanin" panose="00000400000000000000" pitchFamily="2" charset="-78"/>
              </a:rPr>
              <a:t> دو قطبی </a:t>
            </a:r>
            <a:r>
              <a:rPr lang="en-US" sz="2800" b="0" dirty="0" smtClean="0">
                <a:cs typeface="B Nazanin" panose="00000400000000000000" pitchFamily="2" charset="-78"/>
              </a:rPr>
              <a:t>A</a:t>
            </a:r>
            <a:r>
              <a:rPr lang="fa-IR" sz="2800" b="0" dirty="0" smtClean="0">
                <a:cs typeface="B Nazanin" panose="00000400000000000000" pitchFamily="2" charset="-78"/>
              </a:rPr>
              <a:t> و </a:t>
            </a:r>
            <a:r>
              <a:rPr lang="en-US" sz="2800" b="0" dirty="0" smtClean="0">
                <a:cs typeface="B Nazanin" panose="00000400000000000000" pitchFamily="2" charset="-78"/>
              </a:rPr>
              <a:t>B</a:t>
            </a:r>
            <a:r>
              <a:rPr lang="fa-IR" sz="2800" b="0" dirty="0" smtClean="0">
                <a:cs typeface="B Nazanin" panose="00000400000000000000" pitchFamily="2" charset="-78"/>
              </a:rPr>
              <a:t> بدست خواهد آمد.</a:t>
            </a:r>
            <a:endParaRPr lang="fa-IR" sz="2800" b="0" dirty="0" smtClean="0">
              <a:cs typeface="B Nazanin" panose="00000400000000000000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904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22"/>
    </mc:Choice>
    <mc:Fallback>
      <p:transition spd="slow" advTm="90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sz="3200" dirty="0" smtClean="0">
                <a:cs typeface="0 Titr Bold" panose="00000700000000000000" pitchFamily="2" charset="-78"/>
              </a:rPr>
              <a:t>استفاده از ترانسفورماتور برای تحقق تست برونی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700808"/>
            <a:ext cx="6007821" cy="438878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820"/>
    </mc:Choice>
    <mc:Fallback>
      <p:transition spd="slow" advTm="176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به هم پیوستن موازی دو قطبی ها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1700808"/>
            <a:ext cx="4464496" cy="2697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509120"/>
            <a:ext cx="6191250" cy="95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856" y="5572780"/>
            <a:ext cx="2466975" cy="47625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575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48"/>
    </mc:Choice>
    <mc:Fallback>
      <p:transition spd="slow" advTm="62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7505" y="274638"/>
            <a:ext cx="7571234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مثال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946548"/>
            <a:ext cx="2752725" cy="2676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2060848"/>
            <a:ext cx="3086100" cy="2562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41636" y="4843097"/>
            <a:ext cx="9144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0" dirty="0" smtClean="0">
                <a:cs typeface="B Nazanin" panose="00000400000000000000" pitchFamily="2" charset="-78"/>
              </a:rPr>
              <a:t>اگر </a:t>
            </a:r>
            <a:r>
              <a:rPr lang="en-US" sz="2800" b="0" dirty="0" smtClean="0">
                <a:cs typeface="B Nazanin" panose="00000400000000000000" pitchFamily="2" charset="-78"/>
              </a:rPr>
              <a:t>v1</a:t>
            </a:r>
            <a:r>
              <a:rPr lang="fa-IR" sz="2800" b="0" dirty="0" smtClean="0">
                <a:cs typeface="B Nazanin" panose="00000400000000000000" pitchFamily="2" charset="-78"/>
              </a:rPr>
              <a:t> و  </a:t>
            </a:r>
            <a:r>
              <a:rPr lang="en-US" sz="2800" b="0" dirty="0" smtClean="0">
                <a:cs typeface="B Nazanin" panose="00000400000000000000" pitchFamily="2" charset="-78"/>
              </a:rPr>
              <a:t>v2</a:t>
            </a:r>
            <a:r>
              <a:rPr lang="fa-IR" sz="2800" b="0" dirty="0" smtClean="0">
                <a:cs typeface="B Nazanin" panose="00000400000000000000" pitchFamily="2" charset="-78"/>
              </a:rPr>
              <a:t> صفر باشند آنگاه </a:t>
            </a:r>
            <a:r>
              <a:rPr lang="fa-IR" sz="2800" b="0" dirty="0" err="1" smtClean="0">
                <a:cs typeface="B Nazanin" panose="00000400000000000000" pitchFamily="2" charset="-78"/>
              </a:rPr>
              <a:t>ماتریس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ادمیتانس</a:t>
            </a:r>
            <a:r>
              <a:rPr lang="fa-IR" sz="2800" b="0" dirty="0" smtClean="0">
                <a:cs typeface="B Nazanin" panose="00000400000000000000" pitchFamily="2" charset="-78"/>
              </a:rPr>
              <a:t> دو قطبی حاصل از جمع </a:t>
            </a:r>
            <a:r>
              <a:rPr lang="fa-IR" sz="2800" b="0" dirty="0" err="1" smtClean="0">
                <a:cs typeface="B Nazanin" panose="00000400000000000000" pitchFamily="2" charset="-78"/>
              </a:rPr>
              <a:t>ماتریس</a:t>
            </a:r>
            <a:r>
              <a:rPr lang="fa-IR" sz="2800" b="0" dirty="0" smtClean="0">
                <a:cs typeface="B Nazanin" panose="00000400000000000000" pitchFamily="2" charset="-78"/>
              </a:rPr>
              <a:t> </a:t>
            </a:r>
            <a:r>
              <a:rPr lang="fa-IR" sz="2800" b="0" dirty="0" err="1" smtClean="0">
                <a:cs typeface="B Nazanin" panose="00000400000000000000" pitchFamily="2" charset="-78"/>
              </a:rPr>
              <a:t>ادمیتانس</a:t>
            </a:r>
            <a:r>
              <a:rPr lang="fa-IR" sz="2800" b="0" dirty="0" smtClean="0">
                <a:cs typeface="B Nazanin" panose="00000400000000000000" pitchFamily="2" charset="-78"/>
              </a:rPr>
              <a:t> دو قطبی </a:t>
            </a:r>
            <a:r>
              <a:rPr lang="en-US" sz="2800" b="0" dirty="0" smtClean="0">
                <a:cs typeface="B Nazanin" panose="00000400000000000000" pitchFamily="2" charset="-78"/>
              </a:rPr>
              <a:t>A</a:t>
            </a:r>
            <a:r>
              <a:rPr lang="fa-IR" sz="2800" b="0" dirty="0" smtClean="0">
                <a:cs typeface="B Nazanin" panose="00000400000000000000" pitchFamily="2" charset="-78"/>
              </a:rPr>
              <a:t> و </a:t>
            </a:r>
            <a:r>
              <a:rPr lang="en-US" sz="2800" b="0" dirty="0" smtClean="0">
                <a:cs typeface="B Nazanin" panose="00000400000000000000" pitchFamily="2" charset="-78"/>
              </a:rPr>
              <a:t>B</a:t>
            </a:r>
            <a:r>
              <a:rPr lang="fa-IR" sz="2800" b="0" dirty="0" smtClean="0">
                <a:cs typeface="B Nazanin" panose="00000400000000000000" pitchFamily="2" charset="-78"/>
              </a:rPr>
              <a:t> بدست خواهد آمد.</a:t>
            </a:r>
            <a:endParaRPr lang="fa-IR" sz="2800" b="0" dirty="0" smtClean="0">
              <a:cs typeface="B Nazanin" panose="00000400000000000000" pitchFamily="2" charset="-78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4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30"/>
    </mc:Choice>
    <mc:Fallback>
      <p:transition spd="slow" advTm="3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67544" y="26064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fa-IR" altLang="en-US" sz="3200" b="0" dirty="0" smtClean="0">
                <a:cs typeface="0 Titr Bold" panose="00000700000000000000" pitchFamily="2" charset="-78"/>
              </a:rPr>
              <a:t>استفاده از ترانسفورماتور برای تحقق تست برونی</a:t>
            </a:r>
            <a:endParaRPr lang="en-US" altLang="en-US" sz="3200" b="0" dirty="0" smtClean="0">
              <a:cs typeface="0 Titr Bold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1924199"/>
            <a:ext cx="6324600" cy="38004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86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30"/>
    </mc:Choice>
    <mc:Fallback>
      <p:transition spd="slow" advTm="37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به هم پیوستن سری - موازی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1669519"/>
            <a:ext cx="4718472" cy="216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16" y="3704995"/>
            <a:ext cx="30480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271" y="3834292"/>
            <a:ext cx="3133725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4752979"/>
            <a:ext cx="3590925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137" y="5188199"/>
            <a:ext cx="7724775" cy="93345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84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56"/>
    </mc:Choice>
    <mc:Fallback>
      <p:transition spd="slow" advTm="60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|9.3|16.1|8.2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2908</TotalTime>
  <Words>239</Words>
  <Application>Microsoft Office PowerPoint</Application>
  <PresentationFormat>On-screen Show (4:3)</PresentationFormat>
  <Paragraphs>59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0 Titr Bold</vt:lpstr>
      <vt:lpstr>2  Titr</vt:lpstr>
      <vt:lpstr>Arial</vt:lpstr>
      <vt:lpstr>B Nazanin</vt:lpstr>
      <vt:lpstr>B Titr</vt:lpstr>
      <vt:lpstr>Calibri</vt:lpstr>
      <vt:lpstr>Cambria Math</vt:lpstr>
      <vt:lpstr>Default Design</vt:lpstr>
      <vt:lpstr>دو قطبی ها  به هم پیوستن دو قطبی ها</vt:lpstr>
      <vt:lpstr>به هم پیوستن سری دوقطبی ها</vt:lpstr>
      <vt:lpstr>دو قطبی</vt:lpstr>
      <vt:lpstr>تست برونی برای اتصال سری</vt:lpstr>
      <vt:lpstr>استفاده از ترانسفورماتور برای تحقق تست برونی</vt:lpstr>
      <vt:lpstr>به هم پیوستن موازی دو قطبی ها</vt:lpstr>
      <vt:lpstr>مثال</vt:lpstr>
      <vt:lpstr>PowerPoint Presentation</vt:lpstr>
      <vt:lpstr>به هم پیوستن سری - موازی</vt:lpstr>
      <vt:lpstr>تست برونی</vt:lpstr>
      <vt:lpstr>استفاده از ترانسفورماتور برای تحقق تست برونی</vt:lpstr>
      <vt:lpstr>اتصال کاسکاد یا پشت سر هم</vt:lpstr>
      <vt:lpstr>مثال: ماتریس Y؟ </vt:lpstr>
      <vt:lpstr>حل مثال</vt:lpstr>
      <vt:lpstr>تست برونی برای مثال</vt:lpstr>
      <vt:lpstr>حل مثال</vt:lpstr>
      <vt:lpstr>حل مثال</vt:lpstr>
      <vt:lpstr>جواب نهایی</vt:lpstr>
      <vt:lpstr>مثال از کنکور 98</vt:lpstr>
      <vt:lpstr>حل مثال</vt:lpstr>
      <vt:lpstr>حل مثال</vt:lpstr>
      <vt:lpstr>حل مثال</vt:lpstr>
    </vt:vector>
  </TitlesOfParts>
  <Company>MRTsoft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det</dc:creator>
  <cp:lastModifiedBy>HVLAB5</cp:lastModifiedBy>
  <cp:revision>313</cp:revision>
  <dcterms:created xsi:type="dcterms:W3CDTF">2006-09-23T12:30:29Z</dcterms:created>
  <dcterms:modified xsi:type="dcterms:W3CDTF">2021-06-10T14:29:23Z</dcterms:modified>
</cp:coreProperties>
</file>